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Source Code Pro"/>
      <p:regular r:id="rId31"/>
      <p:bold r:id="rId32"/>
      <p:italic r:id="rId33"/>
      <p:boldItalic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35" Type="http://schemas.openxmlformats.org/officeDocument/2006/relationships/font" Target="fonts/Oswald-regular.fntdata"/><Relationship Id="rId12" Type="http://schemas.openxmlformats.org/officeDocument/2006/relationships/slide" Target="slides/slide7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swa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fe4cd1b7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fe4cd1b7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fe4cd1b7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fe4cd1b7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fe4cd1b7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fe4cd1b7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e4cd1b7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fe4cd1b7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fe4cd1b7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fe4cd1b7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fe4cd1b7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fe4cd1b7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fe4cd1b7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fe4cd1b7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fe51fb90e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fe51fb90e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fe4cd1b7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fe4cd1b7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fe51fb90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fe51fb90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fe4cd1b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fe4cd1b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fe51fb90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fe51fb90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fe51fb90e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fe51fb90e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fe51fb90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fe51fb90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fe51fb90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fe51fb90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fe4cd1b7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fe4cd1b7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fe51fb90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fe51fb90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f4802c0ff_0_2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f4802c0ff_0_2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4802c0ff_0_2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4802c0ff_0_2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fe4cd1b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fe4cd1b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fe4cd1b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fe4cd1b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fe4cd1b7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fe4cd1b7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fe4cd1b7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fe4cd1b7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fe4cd1b7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fe4cd1b7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11" Type="http://schemas.openxmlformats.org/officeDocument/2006/relationships/image" Target="../media/image21.png"/><Relationship Id="rId10" Type="http://schemas.openxmlformats.org/officeDocument/2006/relationships/image" Target="../media/image7.png"/><Relationship Id="rId12" Type="http://schemas.openxmlformats.org/officeDocument/2006/relationships/image" Target="../media/image6.png"/><Relationship Id="rId9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4157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 de gestión de </a:t>
            </a:r>
            <a:r>
              <a:rPr lang="en"/>
              <a:t>cibiUAM 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407600" y="3693875"/>
            <a:ext cx="1427950" cy="8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075" y="3508763"/>
            <a:ext cx="1671324" cy="10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6554650" y="3661163"/>
            <a:ext cx="27465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Rafael Hidalgo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Inés Mozas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Sara Peral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Sofía Sánchez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4572000" y="72725"/>
            <a:ext cx="4572000" cy="47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Registro</a:t>
            </a:r>
            <a:r>
              <a:rPr lang="en" sz="1400"/>
              <a:t> de usuarios pertenecientes a la UAM.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Autenticación</a:t>
            </a:r>
            <a:r>
              <a:rPr lang="en" sz="1400"/>
              <a:t> externa.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Pago</a:t>
            </a:r>
            <a:r>
              <a:rPr lang="en" sz="1400"/>
              <a:t>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 sz="1400"/>
              <a:t>Consulta y modificación de datos. </a:t>
            </a:r>
            <a:endParaRPr sz="1400"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Subsistema de usuarios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Subsistema de reservas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2" type="body"/>
          </p:nvPr>
        </p:nvSpPr>
        <p:spPr>
          <a:xfrm>
            <a:off x="4572000" y="715350"/>
            <a:ext cx="4572000" cy="3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Gestión de reservas: </a:t>
            </a:r>
            <a:r>
              <a:rPr lang="en" sz="1400"/>
              <a:t>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Reserva</a:t>
            </a:r>
            <a:r>
              <a:rPr lang="en"/>
              <a:t> de bicicletas.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Cancelación</a:t>
            </a:r>
            <a:r>
              <a:rPr lang="en"/>
              <a:t> reserva → penalización. 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Notificación</a:t>
            </a:r>
            <a:r>
              <a:rPr lang="en" sz="1400"/>
              <a:t> confirmación reserva.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Consultar</a:t>
            </a:r>
            <a:r>
              <a:rPr lang="en" sz="1400"/>
              <a:t> el parque de bicicletas.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 sz="1400"/>
              <a:t>Desbloquear anclaje. </a:t>
            </a:r>
            <a:endParaRPr sz="1400"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Subsistema de gestión de servicios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idx="2" type="body"/>
          </p:nvPr>
        </p:nvSpPr>
        <p:spPr>
          <a:xfrm>
            <a:off x="4572000" y="715350"/>
            <a:ext cx="4572000" cy="37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Administración</a:t>
            </a:r>
            <a:r>
              <a:rPr lang="en" sz="1400">
                <a:solidFill>
                  <a:srgbClr val="434343"/>
                </a:solidFill>
              </a:rPr>
              <a:t> de recursos.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Gestión de uso y disponibilidad </a:t>
            </a:r>
            <a:r>
              <a:rPr lang="en" sz="1400"/>
              <a:t>de bicicletas y estaciones.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Información en tiempo real </a:t>
            </a:r>
            <a:r>
              <a:rPr lang="en" sz="1400">
                <a:solidFill>
                  <a:srgbClr val="434343"/>
                </a:solidFill>
              </a:rPr>
              <a:t>del parque de bicicletas.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Consulta</a:t>
            </a:r>
            <a:r>
              <a:rPr lang="en" sz="1400">
                <a:solidFill>
                  <a:srgbClr val="434343"/>
                </a:solidFill>
              </a:rPr>
              <a:t> de la información de facturación de usuario.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265500" y="9263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Subsistema de incidencias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152" name="Google Shape;152;p25"/>
          <p:cNvSpPr txBox="1"/>
          <p:nvPr>
            <p:ph idx="2" type="body"/>
          </p:nvPr>
        </p:nvSpPr>
        <p:spPr>
          <a:xfrm>
            <a:off x="4572000" y="724200"/>
            <a:ext cx="4572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Reportar</a:t>
            </a:r>
            <a:r>
              <a:rPr lang="en" sz="1400"/>
              <a:t> incidencias</a:t>
            </a:r>
            <a:r>
              <a:rPr lang="en" sz="1400"/>
              <a:t>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Geolocalización / manual.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Importar / tomar fotografía.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Notificar</a:t>
            </a:r>
            <a:r>
              <a:rPr lang="en" sz="1400"/>
              <a:t> al personal de gestión.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Resolver</a:t>
            </a:r>
            <a:r>
              <a:rPr lang="en" sz="1400"/>
              <a:t> incidencias. 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Visualizar incidencias.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Nuevas.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Pendientes.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Resueltas.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430800" y="15849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REQUISITOS NO FUNCIONALES</a:t>
            </a:r>
            <a:endParaRPr sz="4800"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>
            <p:ph idx="4294967295" type="subTitle"/>
          </p:nvPr>
        </p:nvSpPr>
        <p:spPr>
          <a:xfrm>
            <a:off x="1917450" y="283365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EFEFEF"/>
                </a:solidFill>
              </a:rPr>
              <a:t>Catálogo de requisitos no funcionales.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739825" y="339425"/>
            <a:ext cx="71904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Requisitos de usabilidad</a:t>
            </a:r>
            <a:endParaRPr sz="1800" u="sng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Diseño web adaptable: </a:t>
            </a: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responsive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Requisitos de documentación</a:t>
            </a:r>
            <a:endParaRPr sz="1800" u="sng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 idiomas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español, inglés, alemán, italiano y francés.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Tutorial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 uso. 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Requisitos de rendimiento</a:t>
            </a:r>
            <a:endParaRPr sz="1800" u="sng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Tiempo de </a:t>
            </a: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respuesta &lt; 2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segundos con hasta </a:t>
            </a: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100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usuarios.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Actualización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 datos en menos de </a:t>
            </a: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segundos.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Requisitos de producto</a:t>
            </a:r>
            <a:endParaRPr sz="1800" u="sng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Disponible en </a:t>
            </a: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Windows, Android, IOs, Linux y MacOS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Funcionamiento en cualquier </a:t>
            </a:r>
            <a:r>
              <a:rPr b="1" lang="en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navegador</a:t>
            </a: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30800" y="15849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DISEÑO</a:t>
            </a:r>
            <a:endParaRPr sz="4800"/>
          </a:p>
        </p:txBody>
      </p:sp>
      <p:sp>
        <p:nvSpPr>
          <p:cNvPr id="172" name="Google Shape;172;p28"/>
          <p:cNvSpPr txBox="1"/>
          <p:nvPr>
            <p:ph idx="4294967295" type="subTitle"/>
          </p:nvPr>
        </p:nvSpPr>
        <p:spPr>
          <a:xfrm>
            <a:off x="688225" y="283365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EFEFEF"/>
                </a:solidFill>
              </a:rPr>
              <a:t>Diseño conceptual y visual de la interacción del sistema.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Interfaz del usuario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529" y="112100"/>
            <a:ext cx="4633000" cy="360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4075" y="2904263"/>
            <a:ext cx="2763450" cy="21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075" y="500475"/>
            <a:ext cx="2820400" cy="219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0675" y="2894225"/>
            <a:ext cx="2773276" cy="2156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0"/>
          <p:cNvCxnSpPr/>
          <p:nvPr/>
        </p:nvCxnSpPr>
        <p:spPr>
          <a:xfrm>
            <a:off x="5277975" y="1367125"/>
            <a:ext cx="1076400" cy="342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4179800" y="1400725"/>
            <a:ext cx="2214600" cy="1870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30"/>
          <p:cNvCxnSpPr/>
          <p:nvPr/>
        </p:nvCxnSpPr>
        <p:spPr>
          <a:xfrm>
            <a:off x="3171275" y="1467975"/>
            <a:ext cx="1020600" cy="1749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30"/>
          <p:cNvSpPr txBox="1"/>
          <p:nvPr>
            <p:ph idx="4294967295" type="title"/>
          </p:nvPr>
        </p:nvSpPr>
        <p:spPr>
          <a:xfrm>
            <a:off x="235500" y="1439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Inicio.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925" y="3380325"/>
            <a:ext cx="2151376" cy="1673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30"/>
          <p:cNvCxnSpPr/>
          <p:nvPr/>
        </p:nvCxnSpPr>
        <p:spPr>
          <a:xfrm flipH="1">
            <a:off x="721050" y="3198825"/>
            <a:ext cx="732000" cy="406200"/>
          </a:xfrm>
          <a:prstGeom prst="bentConnector3">
            <a:avLst>
              <a:gd fmla="val 98169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75" y="1087925"/>
            <a:ext cx="4738149" cy="36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200" y="1092363"/>
            <a:ext cx="4726726" cy="367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493050" y="224125"/>
            <a:ext cx="3193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registro.</a:t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3686850" y="2451350"/>
            <a:ext cx="234600" cy="29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149" y="1079025"/>
            <a:ext cx="4761025" cy="37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65500" y="15397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939500" y="1433950"/>
            <a:ext cx="3837000" cy="29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INTRODUCCIÓN.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DEFINICIÓN DEL PROYECTO.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REQUISITOS FUNCIONALES.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REQUISITOS NO FUNCIONALES.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DISEÑO.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CONCLUSIONES.</a:t>
            </a:r>
            <a:endParaRPr sz="1600"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-8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Pantalla de usuario.</a:t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973" y="754250"/>
            <a:ext cx="5461801" cy="424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850" y="1684225"/>
            <a:ext cx="3460525" cy="2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50" y="1654125"/>
            <a:ext cx="3503601" cy="272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8849" y="1688451"/>
            <a:ext cx="3450674" cy="268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8850" y="1688437"/>
            <a:ext cx="3450674" cy="268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8850" y="1671425"/>
            <a:ext cx="3455575" cy="26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350" y="1667875"/>
            <a:ext cx="3503601" cy="272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913" y="1672963"/>
            <a:ext cx="3490475" cy="271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66525" y="206800"/>
            <a:ext cx="3652850" cy="284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2"/>
          <p:cNvCxnSpPr/>
          <p:nvPr/>
        </p:nvCxnSpPr>
        <p:spPr>
          <a:xfrm flipH="1" rot="10800000">
            <a:off x="4565600" y="1722775"/>
            <a:ext cx="1121400" cy="1374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32"/>
          <p:cNvSpPr txBox="1"/>
          <p:nvPr>
            <p:ph type="title"/>
          </p:nvPr>
        </p:nvSpPr>
        <p:spPr>
          <a:xfrm>
            <a:off x="322575" y="207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reserva.</a:t>
            </a:r>
            <a:endParaRPr/>
          </a:p>
        </p:txBody>
      </p:sp>
      <p:sp>
        <p:nvSpPr>
          <p:cNvPr id="223" name="Google Shape;223;p32"/>
          <p:cNvSpPr txBox="1"/>
          <p:nvPr>
            <p:ph type="title"/>
          </p:nvPr>
        </p:nvSpPr>
        <p:spPr>
          <a:xfrm>
            <a:off x="322575" y="207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Reporte de incidencia.</a:t>
            </a:r>
            <a:endParaRPr/>
          </a:p>
        </p:txBody>
      </p:sp>
      <p:cxnSp>
        <p:nvCxnSpPr>
          <p:cNvPr id="224" name="Google Shape;224;p32"/>
          <p:cNvCxnSpPr/>
          <p:nvPr/>
        </p:nvCxnSpPr>
        <p:spPr>
          <a:xfrm rot="10800000">
            <a:off x="3230551" y="3164549"/>
            <a:ext cx="853500" cy="684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2"/>
          <p:cNvCxnSpPr/>
          <p:nvPr/>
        </p:nvCxnSpPr>
        <p:spPr>
          <a:xfrm>
            <a:off x="5126250" y="2590400"/>
            <a:ext cx="627300" cy="627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 para aplicación en dispositivos móviles.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639400"/>
            <a:ext cx="1348125" cy="263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600" y="1639400"/>
            <a:ext cx="1348125" cy="263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5702" y="1639400"/>
            <a:ext cx="1348125" cy="263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6854" y="1639400"/>
            <a:ext cx="1348125" cy="2634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9776" y="1639400"/>
            <a:ext cx="1348125" cy="263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Interfaz</a:t>
            </a:r>
            <a:r>
              <a:rPr lang="en"/>
              <a:t> del gestor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00" y="866400"/>
            <a:ext cx="4359382" cy="33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>
            <p:ph type="title"/>
          </p:nvPr>
        </p:nvSpPr>
        <p:spPr>
          <a:xfrm>
            <a:off x="310900" y="-8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Portal del gestor.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4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5192" y="866400"/>
            <a:ext cx="4359332" cy="33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430800" y="15849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CONCLUSIONES</a:t>
            </a:r>
            <a:endParaRPr sz="4800"/>
          </a:p>
        </p:txBody>
      </p:sp>
      <p:sp>
        <p:nvSpPr>
          <p:cNvPr id="256" name="Google Shape;256;p36"/>
          <p:cNvSpPr txBox="1"/>
          <p:nvPr>
            <p:ph idx="4294967295" type="subTitle"/>
          </p:nvPr>
        </p:nvSpPr>
        <p:spPr>
          <a:xfrm>
            <a:off x="535825" y="283365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EFEFEF"/>
                </a:solidFill>
              </a:rPr>
              <a:t>Aportes y limitaciones de la solución propuesta.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0" y="1923875"/>
            <a:ext cx="45720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GRACIAS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4572000" y="1267300"/>
            <a:ext cx="4572001" cy="26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30800" y="15849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INTRODUCCIÓN</a:t>
            </a:r>
            <a:endParaRPr sz="4800"/>
          </a:p>
        </p:txBody>
      </p:sp>
      <p:sp>
        <p:nvSpPr>
          <p:cNvPr id="79" name="Google Shape;79;p15"/>
          <p:cNvSpPr txBox="1"/>
          <p:nvPr>
            <p:ph idx="4294967295" type="subTitle"/>
          </p:nvPr>
        </p:nvSpPr>
        <p:spPr>
          <a:xfrm>
            <a:off x="1793150" y="285445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EFEFEF"/>
                </a:solidFill>
              </a:rPr>
              <a:t>Delimitación del problema y motivación. 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Delimitación del problema.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Sistema manual y anticuado. </a:t>
            </a:r>
            <a:endParaRPr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Falta de servicio online.</a:t>
            </a:r>
            <a:endParaRPr/>
          </a:p>
          <a:p>
            <a:pPr indent="-342900" lvl="0" marL="9144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Poca accesibilidad al servicio. 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Motivación.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Fomentar la movilidad en bicicleta. </a:t>
            </a:r>
            <a:endParaRPr/>
          </a:p>
          <a:p>
            <a:pPr indent="-317500" lvl="1" marL="131445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Deporte.</a:t>
            </a:r>
            <a:endParaRPr/>
          </a:p>
          <a:p>
            <a:pPr indent="-317500" lvl="1" marL="131445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Medio ambiente.</a:t>
            </a:r>
            <a:endParaRPr/>
          </a:p>
          <a:p>
            <a:pPr indent="-342900" lvl="0" marL="9144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Evitar que el servicio quede en desuso.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30800" y="15849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DEFINICIÓN DEL PROYECTO</a:t>
            </a:r>
            <a:endParaRPr sz="4800"/>
          </a:p>
        </p:txBody>
      </p:sp>
      <p:sp>
        <p:nvSpPr>
          <p:cNvPr id="100" name="Google Shape;100;p18"/>
          <p:cNvSpPr txBox="1"/>
          <p:nvPr>
            <p:ph idx="4294967295" type="subTitle"/>
          </p:nvPr>
        </p:nvSpPr>
        <p:spPr>
          <a:xfrm>
            <a:off x="3050425" y="283365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EFEFEF"/>
                </a:solidFill>
              </a:rPr>
              <a:t>Objetivos y alcance.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r>
              <a:rPr lang="en"/>
              <a:t> de la aplicación</a:t>
            </a:r>
            <a:r>
              <a:rPr lang="en"/>
              <a:t>. 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Facilitar la </a:t>
            </a:r>
            <a:r>
              <a:rPr b="1" lang="en">
                <a:solidFill>
                  <a:schemeClr val="dk1"/>
                </a:solidFill>
              </a:rPr>
              <a:t>movilidad </a:t>
            </a:r>
            <a:r>
              <a:rPr lang="en"/>
              <a:t>por los campus.</a:t>
            </a:r>
            <a:endParaRPr>
              <a:highlight>
                <a:srgbClr val="FFFF00"/>
              </a:highlight>
            </a:endParaRPr>
          </a:p>
          <a:p>
            <a:pPr indent="-3429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Permitir al usuario gestionar </a:t>
            </a:r>
            <a:r>
              <a:rPr b="1" lang="en">
                <a:solidFill>
                  <a:schemeClr val="dk1"/>
                </a:solidFill>
              </a:rPr>
              <a:t>reservas</a:t>
            </a:r>
            <a:r>
              <a:rPr lang="en"/>
              <a:t>. 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Permitir al usuario reportar </a:t>
            </a:r>
            <a:r>
              <a:rPr b="1" lang="en">
                <a:solidFill>
                  <a:schemeClr val="dk1"/>
                </a:solidFill>
              </a:rPr>
              <a:t>incidencias</a:t>
            </a:r>
            <a:r>
              <a:rPr lang="en"/>
              <a:t>. </a:t>
            </a:r>
            <a:endParaRPr/>
          </a:p>
          <a:p>
            <a:pPr indent="-342900" lvl="0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Gestión</a:t>
            </a:r>
            <a:r>
              <a:rPr lang="en"/>
              <a:t> del servicio. 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Alcance.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Reservar, cancelar, recoger y devolver bicicletas.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Alta, baja y distribución de bicicletas, anclajes y estaciones.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Reportar y resolver incidencias.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Notificar.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Autenticación usuarios </a:t>
            </a:r>
            <a:r>
              <a:rPr b="1" lang="en">
                <a:solidFill>
                  <a:schemeClr val="dk1"/>
                </a:solidFill>
              </a:rPr>
              <a:t>→ </a:t>
            </a:r>
            <a:r>
              <a:rPr lang="en"/>
              <a:t>sistema externo UAM.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Realizar pagos </a:t>
            </a:r>
            <a:r>
              <a:rPr b="1" lang="en">
                <a:solidFill>
                  <a:schemeClr val="dk1"/>
                </a:solidFill>
              </a:rPr>
              <a:t>→</a:t>
            </a:r>
            <a:r>
              <a:rPr b="1" lang="en"/>
              <a:t> </a:t>
            </a:r>
            <a:r>
              <a:rPr lang="en"/>
              <a:t>pasarela externa.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Geolocalización </a:t>
            </a:r>
            <a:r>
              <a:rPr b="1" lang="en">
                <a:solidFill>
                  <a:schemeClr val="dk1"/>
                </a:solidFill>
              </a:rPr>
              <a:t>→</a:t>
            </a:r>
            <a:r>
              <a:rPr lang="en"/>
              <a:t> Google Maps. 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>
            <a:off x="5253850" y="1468825"/>
            <a:ext cx="3099900" cy="30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352375" y="1632945"/>
            <a:ext cx="3645175" cy="28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12225" l="0" r="0" t="28487"/>
          <a:stretch/>
        </p:blipFill>
        <p:spPr>
          <a:xfrm>
            <a:off x="7632775" y="4227800"/>
            <a:ext cx="1427950" cy="8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type="title"/>
          </p:nvPr>
        </p:nvSpPr>
        <p:spPr>
          <a:xfrm>
            <a:off x="430800" y="15849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REQUISITOS FUNCIONALES</a:t>
            </a:r>
            <a:endParaRPr sz="4800"/>
          </a:p>
        </p:txBody>
      </p:sp>
      <p:sp>
        <p:nvSpPr>
          <p:cNvPr id="125" name="Google Shape;125;p21"/>
          <p:cNvSpPr txBox="1"/>
          <p:nvPr>
            <p:ph idx="4294967295" type="subTitle"/>
          </p:nvPr>
        </p:nvSpPr>
        <p:spPr>
          <a:xfrm>
            <a:off x="1145425" y="2833650"/>
            <a:ext cx="82824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EFEFEF"/>
                </a:solidFill>
              </a:rPr>
              <a:t>Catálogo de requisitos funcionales por subsistemas.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